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3D2-6898-47A8-B49E-E0678069C2BF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4DCA-57DA-49DB-8E91-85F0B125E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1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3D2-6898-47A8-B49E-E0678069C2BF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4DCA-57DA-49DB-8E91-85F0B125E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9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3D2-6898-47A8-B49E-E0678069C2BF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4DCA-57DA-49DB-8E91-85F0B125E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1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3D2-6898-47A8-B49E-E0678069C2BF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4DCA-57DA-49DB-8E91-85F0B125E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6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3D2-6898-47A8-B49E-E0678069C2BF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4DCA-57DA-49DB-8E91-85F0B125E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3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3D2-6898-47A8-B49E-E0678069C2BF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4DCA-57DA-49DB-8E91-85F0B125E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1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3D2-6898-47A8-B49E-E0678069C2BF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4DCA-57DA-49DB-8E91-85F0B125E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5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3D2-6898-47A8-B49E-E0678069C2BF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4DCA-57DA-49DB-8E91-85F0B125E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1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3D2-6898-47A8-B49E-E0678069C2BF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4DCA-57DA-49DB-8E91-85F0B125E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62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3D2-6898-47A8-B49E-E0678069C2BF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4DCA-57DA-49DB-8E91-85F0B125E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3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3D2-6898-47A8-B49E-E0678069C2BF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4DCA-57DA-49DB-8E91-85F0B125E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2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D73D2-6898-47A8-B49E-E0678069C2BF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C4DCA-57DA-49DB-8E91-85F0B125E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3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%3A%2F%2Forg.ua&amp;post=-34384790_1873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638" y="689214"/>
            <a:ext cx="6082115" cy="3766876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Пси</a:t>
            </a:r>
            <a:r>
              <a:rPr lang="uk-UA" sz="4400" dirty="0" err="1" smtClean="0"/>
              <a:t>холого</a:t>
            </a:r>
            <a:r>
              <a:rPr lang="uk-UA" sz="4400" dirty="0" smtClean="0"/>
              <a:t> – педагогічне забезпечення особистісно – орієнтованої освіти на засадах гуманної педагогіки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8091" y="5460642"/>
            <a:ext cx="9144000" cy="1047630"/>
          </a:xfrm>
        </p:spPr>
        <p:txBody>
          <a:bodyPr/>
          <a:lstStyle/>
          <a:p>
            <a:r>
              <a:rPr lang="ru-RU" b="1" dirty="0" err="1"/>
              <a:t>Авторський</a:t>
            </a:r>
            <a:r>
              <a:rPr lang="ru-RU" b="1" dirty="0"/>
              <a:t> </a:t>
            </a:r>
            <a:r>
              <a:rPr lang="ru-RU" b="1" dirty="0" err="1"/>
              <a:t>семінар</a:t>
            </a:r>
            <a:r>
              <a:rPr lang="ru-RU" b="1" dirty="0"/>
              <a:t> та </a:t>
            </a:r>
            <a:r>
              <a:rPr lang="ru-RU" b="1" dirty="0" err="1"/>
              <a:t>Всеукраїнські</a:t>
            </a:r>
            <a:r>
              <a:rPr lang="ru-RU" b="1" dirty="0"/>
              <a:t> </a:t>
            </a:r>
            <a:r>
              <a:rPr lang="ru-RU" b="1" dirty="0" err="1"/>
              <a:t>Читання</a:t>
            </a:r>
            <a:r>
              <a:rPr lang="ru-RU" b="1" dirty="0"/>
              <a:t> з </a:t>
            </a:r>
            <a:r>
              <a:rPr lang="ru-RU" b="1" dirty="0" err="1"/>
              <a:t>гуманної</a:t>
            </a:r>
            <a:r>
              <a:rPr lang="ru-RU" b="1" dirty="0"/>
              <a:t> </a:t>
            </a:r>
            <a:r>
              <a:rPr lang="ru-RU" b="1" dirty="0" err="1"/>
              <a:t>педагогіки</a:t>
            </a:r>
            <a:r>
              <a:rPr lang="ru-RU" b="1" dirty="0"/>
              <a:t> за </a:t>
            </a:r>
            <a:r>
              <a:rPr lang="ru-RU" b="1" dirty="0" err="1"/>
              <a:t>участю</a:t>
            </a:r>
            <a:r>
              <a:rPr lang="ru-RU" b="1" dirty="0"/>
              <a:t> </a:t>
            </a:r>
            <a:r>
              <a:rPr lang="ru-RU" b="1" dirty="0" err="1"/>
              <a:t>Ш.О.Амонашвілі</a:t>
            </a:r>
            <a:r>
              <a:rPr lang="ru-RU" b="1" dirty="0"/>
              <a:t> та </a:t>
            </a:r>
            <a:r>
              <a:rPr lang="ru-RU" b="1" dirty="0" err="1"/>
              <a:t>П.Ш.Амонашвілі</a:t>
            </a:r>
            <a:r>
              <a:rPr lang="ru-RU" b="1" dirty="0"/>
              <a:t> у </a:t>
            </a:r>
            <a:r>
              <a:rPr lang="ru-RU" b="1" dirty="0" err="1"/>
              <a:t>Києві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363" y="507982"/>
            <a:ext cx="4955080" cy="361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9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5" y="759854"/>
            <a:ext cx="95690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«Якщо люди самі не вміють літати, </a:t>
            </a:r>
          </a:p>
          <a:p>
            <a:r>
              <a:rPr lang="uk-U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нехай навчать літати своїх дітей.</a:t>
            </a:r>
          </a:p>
          <a:p>
            <a:r>
              <a:rPr lang="uk-U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Притому, літати високо, стрімко, далеко, красиво.</a:t>
            </a:r>
          </a:p>
          <a:p>
            <a:r>
              <a:rPr lang="uk-U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 настане строк , коли діти розкриють крила і злетять. </a:t>
            </a:r>
          </a:p>
          <a:p>
            <a:r>
              <a:rPr lang="uk-U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Нехай дорослі просто </a:t>
            </a:r>
          </a:p>
          <a:p>
            <a:r>
              <a:rPr lang="uk-U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попрямують за дітьми,</a:t>
            </a:r>
          </a:p>
          <a:p>
            <a:r>
              <a:rPr lang="uk-U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щоб  уберегти їх від падіння.</a:t>
            </a:r>
          </a:p>
          <a:p>
            <a:r>
              <a:rPr lang="uk-U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 тоді помітять, що, виявляється,</a:t>
            </a:r>
          </a:p>
          <a:p>
            <a:r>
              <a:rPr lang="uk-U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вони теж летять… »</a:t>
            </a:r>
          </a:p>
          <a:p>
            <a:r>
              <a:rPr lang="uk-UA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                 Ш. Амонашвілі.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1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9803" y="6717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Дорогі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друзі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педагоги, батьки,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всі-всі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хто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турбується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про 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щасливе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дитинство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1955" y="14636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13-14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жовтня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Ш.О.Амонашвілі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та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П.Ш.Амонашвілі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провели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Авторський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семінар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присвячений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гуманній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педагогіці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для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вчителів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педагогів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та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усіх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зацікавлених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014" y="423897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15-16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жовтня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за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участю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Ш.О.Амонашвілі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та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П.Ш.Амонашвілі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відбулися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Всеукраїнські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Читання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з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гуманної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педагогіки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"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Полюбіть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майбутнє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-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виростуть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крила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!"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На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Читаннях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відбулися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майстер-класи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творчі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майстерні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та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багато-багато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цікавого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36" y="1685071"/>
            <a:ext cx="3079513" cy="20498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27" y="3052293"/>
            <a:ext cx="3552007" cy="266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9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11248" r="5881" b="69880"/>
          <a:stretch/>
        </p:blipFill>
        <p:spPr>
          <a:xfrm>
            <a:off x="640565" y="1445339"/>
            <a:ext cx="10895527" cy="2253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 b="22941"/>
          <a:stretch/>
        </p:blipFill>
        <p:spPr>
          <a:xfrm>
            <a:off x="295668" y="4090094"/>
            <a:ext cx="2343102" cy="16098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92" y="5085527"/>
            <a:ext cx="2069204" cy="1551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732" y="631065"/>
            <a:ext cx="316971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800" b="1" dirty="0" smtClean="0">
                <a:ln/>
                <a:solidFill>
                  <a:schemeClr val="accent3"/>
                </a:solidFill>
              </a:rPr>
              <a:t>Місце проведення 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81" y="5132513"/>
            <a:ext cx="2112137" cy="15841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98" y="3999255"/>
            <a:ext cx="2224215" cy="16681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91" y="4267720"/>
            <a:ext cx="2507088" cy="1880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842" y="4794888"/>
            <a:ext cx="2183250" cy="163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0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05" r="-22157" b="365"/>
          <a:stretch/>
        </p:blipFill>
        <p:spPr>
          <a:xfrm>
            <a:off x="155619" y="-1403797"/>
            <a:ext cx="6824731" cy="68386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63426" y="167126"/>
            <a:ext cx="5636653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1. </a:t>
            </a:r>
            <a:r>
              <a:rPr lang="ru-RU" sz="1400" b="1" i="0" dirty="0" smtClean="0">
                <a:solidFill>
                  <a:srgbClr val="FF0000"/>
                </a:solidFill>
                <a:effectLst/>
                <a:latin typeface="-apple-system"/>
              </a:rPr>
              <a:t>Киев, Украина. Семинар для педагогов. 13-14 октября 2016 года </a:t>
            </a:r>
            <a:br>
              <a:rPr lang="ru-RU" sz="1400" b="1" i="0" dirty="0" smtClean="0">
                <a:solidFill>
                  <a:srgbClr val="FF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Организатор: 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-apple-system"/>
              </a:rPr>
              <a:t>Эрметов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 Игорь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Телефон: +380-672-342486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E-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-apple-system"/>
              </a:rPr>
              <a:t>mail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: ermetov@gumanpedagog.</a:t>
            </a:r>
            <a:r>
              <a:rPr lang="ru-RU" sz="1400" b="0" i="0" u="none" strike="noStrike" dirty="0" smtClean="0">
                <a:solidFill>
                  <a:srgbClr val="2A5885"/>
                </a:solidFill>
                <a:effectLst/>
                <a:latin typeface="-apple-system"/>
                <a:hlinkClick r:id="rId3"/>
              </a:rPr>
              <a:t>org.ua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3. Вильнюс, Литва. Семинар для родителей и педагогов.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28-29 октября 2016 года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4. Баку, Азербайджан. Семинар для педагогов.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22-24 декабря 2016 года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 5. Караганда, Казахстан. Семинар для педагогов. 2-6 марта 2017 года.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6. Боровое, Казахстан. Фестиваль для детей и родителей.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9-12 марта 2017 года.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7. Гродно, Беларусь. Семинар для родителей «Мама, папа и я».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18-19 марта 2017 года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8. XVI Международные Чтения гуманной педагогики. Минск, Беларусь.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24-26 марта 2017 года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dirty="0">
                <a:solidFill>
                  <a:srgbClr val="000000"/>
                </a:solidFill>
                <a:latin typeface="-apple-system"/>
              </a:rPr>
              <a:t>9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. Кишинев, Молдавия. </a:t>
            </a: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Семинар для родителей «Мама, папа и я».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>29-30 апреля 2017 года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48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123" y="3928057"/>
            <a:ext cx="2009373" cy="26791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t="8170" r="12804" b="10983"/>
          <a:stretch/>
        </p:blipFill>
        <p:spPr>
          <a:xfrm>
            <a:off x="5885280" y="206062"/>
            <a:ext cx="5950404" cy="3580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132" y="104814"/>
            <a:ext cx="527175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         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Всеукраїнська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Асоціація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Гуманної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Педагогіки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створена з метою  широкого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розповсюдження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і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гуманної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педагогіки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</a:p>
          <a:p>
            <a:pPr algn="just"/>
            <a:endParaRPr lang="ru-RU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           Гуманна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педагогіка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від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крита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авторська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педагогічна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майстерня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видатного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педагога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сучасності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Шалви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О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лександровича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Амонашвілі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/>
            <a:endParaRPr lang="ru-RU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             </a:t>
            </a:r>
            <a:r>
              <a:rPr lang="ru-RU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Корисно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творчим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педагогам,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вдумливим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батькам,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лікарям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-педиатрам, студентам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педагогічних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вузів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представникам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суспільних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організацій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об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’</a:t>
            </a:r>
            <a:r>
              <a:rPr lang="uk-UA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єднаних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ідеями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гуманізації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навчального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середовища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</a:p>
          <a:p>
            <a:pPr algn="just"/>
            <a:endParaRPr lang="ru-RU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           Мета, </a:t>
            </a:r>
            <a:r>
              <a:rPr lang="ru-RU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принципи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методи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гл</a:t>
            </a:r>
            <a:r>
              <a:rPr lang="ru-RU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и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бинних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основ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гуманної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педагогіки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як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класичному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так і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сучасному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аспектах,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познайомитися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досвідом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розробками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активних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учасників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Україні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інших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країнах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і стати одним из них.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2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61" y="553792"/>
            <a:ext cx="10504029" cy="255454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                     25 років тому група вчителів-новаторів проголосила маніфест </a:t>
            </a:r>
          </a:p>
          <a:p>
            <a:r>
              <a:rPr lang="uk-UA" sz="2000" dirty="0" smtClean="0"/>
              <a:t>«Педагогіка співробітництва», в якому розглядались різні аспекти педагогіки співробітництва: 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«Демократизація особистості»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«Методика оновлення»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«Увійдемо до нової школи»</a:t>
            </a:r>
          </a:p>
          <a:p>
            <a:r>
              <a:rPr lang="uk-UA" sz="2000" dirty="0" smtClean="0"/>
              <a:t>                       Ідеї педагогіки співробітництва прийняли сотні вчителів, творча праця яких, </a:t>
            </a:r>
          </a:p>
          <a:p>
            <a:r>
              <a:rPr lang="uk-UA" sz="2000" dirty="0" smtClean="0"/>
              <a:t>оновила освітню практику, повела вперед наукову свідомість.</a:t>
            </a:r>
          </a:p>
          <a:p>
            <a:r>
              <a:rPr lang="uk-UA" sz="2000" dirty="0" smtClean="0"/>
              <a:t>                       Принцип співробітництва став надбанням педагогічної теорії.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099257" y="3535250"/>
            <a:ext cx="9464707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              Зміни у світі викликають глибоку тривогу та стурбованість за долю дітей,</a:t>
            </a:r>
          </a:p>
          <a:p>
            <a:r>
              <a:rPr lang="uk-UA" sz="2000" dirty="0" smtClean="0"/>
              <a:t> за долю руху людства шляхом сходження,  за збереження життя на планеті Земля.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             Виникає необхідність прийняття класичних педагогічних цінностей із їхніми </a:t>
            </a:r>
          </a:p>
          <a:p>
            <a:r>
              <a:rPr lang="uk-UA" sz="2000" dirty="0" smtClean="0"/>
              <a:t>основоположними поняттями духовності та гуманності, любові й добра, миру і блага.</a:t>
            </a:r>
          </a:p>
          <a:p>
            <a:r>
              <a:rPr lang="uk-UA" sz="2000" dirty="0" smtClean="0"/>
              <a:t>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64423" y="5619137"/>
            <a:ext cx="1119954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              Тільки через зміну педагогічної свідомості можна подолати авторитаризм із його наслідками</a:t>
            </a:r>
          </a:p>
          <a:p>
            <a:r>
              <a:rPr lang="uk-UA" sz="2000" dirty="0"/>
              <a:t>б</a:t>
            </a:r>
            <a:r>
              <a:rPr lang="uk-UA" sz="2000" dirty="0" smtClean="0"/>
              <a:t>ездуховності, аморальності в сучасному суспільстві.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243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822" y="489397"/>
            <a:ext cx="8800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Президент Міжнародного Центру гуманної педагогіки – </a:t>
            </a:r>
          </a:p>
          <a:p>
            <a:r>
              <a:rPr lang="uk-UA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Шалва Олександрович Амонашвілі 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9858" y="1687132"/>
            <a:ext cx="909979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400" b="1" dirty="0" smtClean="0">
                <a:ln/>
                <a:solidFill>
                  <a:schemeClr val="accent3"/>
                </a:solidFill>
              </a:rPr>
              <a:t>17 липня 2011 року проголошено «Маніфест гуманної педагогіки»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733" y="2537138"/>
            <a:ext cx="10406129" cy="384720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Кожна дитина:</a:t>
            </a:r>
          </a:p>
          <a:p>
            <a:pPr marL="285750" indent="-285750">
              <a:buFontTx/>
              <a:buChar char="-"/>
            </a:pPr>
            <a:r>
              <a:rPr lang="uk-UA" sz="2800" dirty="0" smtClean="0"/>
              <a:t>виховувалась Людиною Благородною та Великодушною,</a:t>
            </a:r>
          </a:p>
          <a:p>
            <a:pPr marL="285750" indent="-285750">
              <a:buFontTx/>
              <a:buChar char="-"/>
            </a:pPr>
            <a:r>
              <a:rPr lang="uk-UA" sz="2800" dirty="0" smtClean="0"/>
              <a:t>оволодівала знаннями, що розширюють її свідомість і ведуть </a:t>
            </a:r>
          </a:p>
          <a:p>
            <a:r>
              <a:rPr lang="uk-UA" sz="2800" dirty="0" smtClean="0"/>
              <a:t>до творчості та творення блага, </a:t>
            </a:r>
          </a:p>
          <a:p>
            <a:pPr marL="285750" indent="-285750">
              <a:buFontTx/>
              <a:buChar char="-"/>
            </a:pPr>
            <a:r>
              <a:rPr lang="uk-UA" sz="2800" dirty="0" smtClean="0"/>
              <a:t>вчилась виражати , берегти, та стверджувати в житті свою вільну волю,</a:t>
            </a:r>
          </a:p>
          <a:p>
            <a:pPr marL="285750" indent="-285750">
              <a:buFontTx/>
              <a:buChar char="-"/>
            </a:pPr>
            <a:r>
              <a:rPr lang="uk-UA" sz="2800" dirty="0" smtClean="0"/>
              <a:t>Любити Батьківщину, цінувала та бережно ставилась</a:t>
            </a:r>
          </a:p>
          <a:p>
            <a:r>
              <a:rPr lang="uk-UA" sz="2800" dirty="0" smtClean="0"/>
              <a:t> до багатовікової культури свого народу і людства.</a:t>
            </a:r>
          </a:p>
          <a:p>
            <a:r>
              <a:rPr lang="uk-UA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8415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095" y="631065"/>
            <a:ext cx="288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Ключові тези</a:t>
            </a:r>
            <a:endParaRPr lang="ru-R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714" y="1277396"/>
            <a:ext cx="5978496" cy="46166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/>
              <a:t>Молодь відводиться від пошуку сенсу життя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22761" y="1923727"/>
            <a:ext cx="5778826" cy="4616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/>
              <a:t>Що не від любові до дітей , то від лукавого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29055" y="2711502"/>
            <a:ext cx="9293634" cy="461665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/>
              <a:t>Нам тільки здається , що сили, з якими ми зіштовхуємось, нездоланні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94787" y="1120588"/>
            <a:ext cx="4411529" cy="46166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/>
              <a:t>Інерційний авторитаризм освіти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28504" y="2049950"/>
            <a:ext cx="2274790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/>
              <a:t>Перемогти себе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7577" y="3409733"/>
            <a:ext cx="6048322" cy="46166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/>
              <a:t>Дитина є союзом Неба</a:t>
            </a:r>
            <a:r>
              <a:rPr lang="uk-UA" sz="2400" dirty="0"/>
              <a:t> </a:t>
            </a:r>
            <a:r>
              <a:rPr lang="uk-UA" sz="2400" dirty="0" smtClean="0"/>
              <a:t>і Землі, Духу і Матерії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22761" y="400232"/>
            <a:ext cx="3315651" cy="46166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/>
              <a:t>Педагогічне </a:t>
            </a:r>
            <a:r>
              <a:rPr lang="uk-UA" sz="2400" dirty="0" err="1" smtClean="0"/>
              <a:t>сузір</a:t>
            </a:r>
            <a:r>
              <a:rPr lang="en-US" sz="2400" dirty="0" smtClean="0"/>
              <a:t>’</a:t>
            </a:r>
            <a:r>
              <a:rPr lang="uk-UA" sz="2400" dirty="0" smtClean="0"/>
              <a:t>я слів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75872" y="4471849"/>
            <a:ext cx="5832494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/>
              <a:t>Духовність, гуманність і гуманна педагогіка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9696" y="6077840"/>
            <a:ext cx="10949985" cy="46166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/>
              <a:t>Між гуманною педагогікою та авторитарною педагогікою немає золотої середини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926704" y="3603886"/>
            <a:ext cx="3860031" cy="46166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/>
              <a:t>Чаша Педагогічної Мудрості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41406" y="4319523"/>
            <a:ext cx="3723776" cy="46166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/>
              <a:t>Педагогіка для дітей Світла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59696" y="5238165"/>
            <a:ext cx="2950936" cy="46166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/>
              <a:t>Що від нас залежить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887910" y="5353351"/>
            <a:ext cx="5676106" cy="46166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/>
              <a:t>На що спрямовувати нашу творчу енергію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651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602156"/>
            <a:ext cx="3907575" cy="7114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Література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7882" y="1704595"/>
            <a:ext cx="10909568" cy="373029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</a:rPr>
              <a:t>Маніфест гуманної педагогіки. </a:t>
            </a:r>
          </a:p>
          <a:p>
            <a:r>
              <a:rPr lang="uk-UA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2014 р. м. </a:t>
            </a:r>
            <a:r>
              <a:rPr lang="uk-UA" b="1" dirty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Хмельницьк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.</a:t>
            </a:r>
          </a:p>
          <a:p>
            <a:r>
              <a:rPr lang="uk-UA" b="1" dirty="0" smtClean="0">
                <a:ln/>
                <a:solidFill>
                  <a:schemeClr val="accent3"/>
                </a:solidFill>
              </a:rPr>
              <a:t>Кодекс честі та служіння учителя. </a:t>
            </a:r>
          </a:p>
          <a:p>
            <a:r>
              <a:rPr lang="uk-UA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2014 р. м. </a:t>
            </a:r>
            <a:r>
              <a:rPr lang="uk-UA" b="1" dirty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Хмельницьк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.</a:t>
            </a:r>
          </a:p>
          <a:p>
            <a:r>
              <a:rPr lang="uk-UA" b="1" dirty="0" smtClean="0">
                <a:ln/>
                <a:solidFill>
                  <a:schemeClr val="accent3"/>
                </a:solidFill>
              </a:rPr>
              <a:t>Ш.О. Амонашвілі. «Поспішайте , діти, будемо вчитися літати!» </a:t>
            </a:r>
          </a:p>
          <a:p>
            <a:r>
              <a:rPr lang="uk-UA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2010 р. м. </a:t>
            </a:r>
            <a:r>
              <a:rPr lang="uk-UA" b="1" dirty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Хмельницьк</a:t>
            </a:r>
            <a:r>
              <a:rPr lang="uk-UA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uk-UA" b="1" dirty="0" smtClean="0">
                <a:ln/>
                <a:solidFill>
                  <a:schemeClr val="accent3"/>
                </a:solidFill>
              </a:rPr>
              <a:t>Шалва Амонашвілі. «Істина школи». </a:t>
            </a:r>
          </a:p>
          <a:p>
            <a:r>
              <a:rPr lang="uk-UA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2007 р. м. Хмельницький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.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469</Words>
  <Application>Microsoft Office PowerPoint</Application>
  <PresentationFormat>Широкоэкранный</PresentationFormat>
  <Paragraphs>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Verdana</vt:lpstr>
      <vt:lpstr>Verdana</vt:lpstr>
      <vt:lpstr>Тема Office</vt:lpstr>
      <vt:lpstr>Психолого – педагогічне забезпечення особистісно – орієнтованої освіти на засадах гуманної педагогіки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Література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14</cp:revision>
  <dcterms:created xsi:type="dcterms:W3CDTF">2016-10-25T10:18:58Z</dcterms:created>
  <dcterms:modified xsi:type="dcterms:W3CDTF">2016-10-25T12:18:48Z</dcterms:modified>
</cp:coreProperties>
</file>